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1E5C3A3-A220-4491-8CCF-53CD01CDD20C}">
  <a:tblStyle styleId="{01E5C3A3-A220-4491-8CCF-53CD01CDD20C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제목 슬라이드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제목 슬라이드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3_제목 슬라이드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제목만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4653481"/>
            <a:ext cx="715224" cy="1520982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715224" y="4182701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944435" y="2778982"/>
            <a:ext cx="34587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팀 이름 : M2 – Marry Me</a:t>
            </a:r>
          </a:p>
          <a:p>
            <a:pPr indent="0" lvl="0" marL="0" marR="0" rtl="0" algn="r">
              <a:spcBef>
                <a:spcPts val="0"/>
              </a:spcBef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팀장: 조은비, 팀원: 박재하, 이응진, 정도원</a:t>
            </a:r>
          </a:p>
        </p:txBody>
      </p:sp>
      <p:grpSp>
        <p:nvGrpSpPr>
          <p:cNvPr id="43" name="Shape 43"/>
          <p:cNvGrpSpPr/>
          <p:nvPr/>
        </p:nvGrpSpPr>
        <p:grpSpPr>
          <a:xfrm rot="10800000">
            <a:off x="10046328" y="0"/>
            <a:ext cx="2145672" cy="1520982"/>
            <a:chOff x="10210800" y="4653481"/>
            <a:chExt cx="2145672" cy="1520982"/>
          </a:xfrm>
        </p:grpSpPr>
        <p:sp>
          <p:nvSpPr>
            <p:cNvPr id="44" name="Shape 44"/>
            <p:cNvSpPr/>
            <p:nvPr/>
          </p:nvSpPr>
          <p:spPr>
            <a:xfrm>
              <a:off x="10210800" y="4653481"/>
              <a:ext cx="715224" cy="1520982"/>
            </a:xfrm>
            <a:prstGeom prst="rect">
              <a:avLst/>
            </a:prstGeom>
            <a:solidFill>
              <a:srgbClr val="1A92B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11641248" y="4653481"/>
              <a:ext cx="715224" cy="470780"/>
            </a:xfrm>
            <a:prstGeom prst="rect">
              <a:avLst/>
            </a:prstGeom>
            <a:solidFill>
              <a:srgbClr val="1A92B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Shape 46"/>
          <p:cNvSpPr txBox="1"/>
          <p:nvPr/>
        </p:nvSpPr>
        <p:spPr>
          <a:xfrm>
            <a:off x="715224" y="980301"/>
            <a:ext cx="1319316" cy="265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Semi Project 1조</a:t>
            </a:r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224" y="4635959"/>
            <a:ext cx="10029584" cy="152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413" y="719694"/>
            <a:ext cx="4021504" cy="21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Implementation function(구현 기능)</a:t>
            </a:r>
          </a:p>
        </p:txBody>
      </p:sp>
      <p:sp>
        <p:nvSpPr>
          <p:cNvPr id="138" name="Shape 138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Shape 141"/>
          <p:cNvGrpSpPr/>
          <p:nvPr/>
        </p:nvGrpSpPr>
        <p:grpSpPr>
          <a:xfrm>
            <a:off x="1732090" y="2442217"/>
            <a:ext cx="3128507" cy="2616372"/>
            <a:chOff x="6839588" y="1620962"/>
            <a:chExt cx="2117689" cy="2171663"/>
          </a:xfrm>
        </p:grpSpPr>
        <p:sp>
          <p:nvSpPr>
            <p:cNvPr id="142" name="Shape 142"/>
            <p:cNvSpPr/>
            <p:nvPr/>
          </p:nvSpPr>
          <p:spPr>
            <a:xfrm>
              <a:off x="7080522" y="1620962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 txBox="1"/>
            <p:nvPr/>
          </p:nvSpPr>
          <p:spPr>
            <a:xfrm>
              <a:off x="6839588" y="3543014"/>
              <a:ext cx="2117689" cy="249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en-US" sz="14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기타</a:t>
              </a:r>
            </a:p>
          </p:txBody>
        </p:sp>
        <p:pic>
          <p:nvPicPr>
            <p:cNvPr id="144" name="Shape 1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88407" y="2086432"/>
              <a:ext cx="1085241" cy="9386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Shape 145"/>
          <p:cNvSpPr txBox="1"/>
          <p:nvPr/>
        </p:nvSpPr>
        <p:spPr>
          <a:xfrm>
            <a:off x="5793380" y="2647214"/>
            <a:ext cx="3659774" cy="2224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메일 인증(회원가입)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6E6E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우편 주소(회원가입)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6E6E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차트 (</a:t>
            </a:r>
            <a:r>
              <a:rPr lang="en-US" sz="2000">
                <a:solidFill>
                  <a:srgbClr val="6E6E6E"/>
                </a:solidFill>
              </a:rPr>
              <a:t>공공데이터 활용)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6E6E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실시간 채팅</a:t>
            </a:r>
            <a:r>
              <a:rPr lang="en-US" sz="2000">
                <a:solidFill>
                  <a:srgbClr val="6E6E6E"/>
                </a:solidFill>
              </a:rPr>
              <a:t>상담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408" y="1547072"/>
            <a:ext cx="3056061" cy="3757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5409" l="1010" r="1209" t="4640"/>
          <a:stretch/>
        </p:blipFill>
        <p:spPr>
          <a:xfrm>
            <a:off x="4257505" y="1694868"/>
            <a:ext cx="3375167" cy="37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0980" y="1618550"/>
            <a:ext cx="3809999" cy="3610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493540" y="514124"/>
            <a:ext cx="5731056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Design Focus(설계 주안점)</a:t>
            </a:r>
          </a:p>
        </p:txBody>
      </p:sp>
      <p:grpSp>
        <p:nvGrpSpPr>
          <p:cNvPr id="161" name="Shape 161"/>
          <p:cNvGrpSpPr/>
          <p:nvPr/>
        </p:nvGrpSpPr>
        <p:grpSpPr>
          <a:xfrm>
            <a:off x="6611193" y="1901800"/>
            <a:ext cx="4452888" cy="1877354"/>
            <a:chOff x="6886323" y="1901800"/>
            <a:chExt cx="4452888" cy="1877354"/>
          </a:xfrm>
        </p:grpSpPr>
        <p:sp>
          <p:nvSpPr>
            <p:cNvPr id="162" name="Shape 162"/>
            <p:cNvSpPr/>
            <p:nvPr/>
          </p:nvSpPr>
          <p:spPr>
            <a:xfrm>
              <a:off x="6886323" y="1901800"/>
              <a:ext cx="4452888" cy="1877354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 txBox="1"/>
            <p:nvPr/>
          </p:nvSpPr>
          <p:spPr>
            <a:xfrm>
              <a:off x="7025589" y="2175638"/>
              <a:ext cx="4174356" cy="1603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buClr>
                  <a:srgbClr val="595959"/>
                </a:buClr>
                <a:buSzPct val="100000"/>
                <a:buFont typeface="Arial"/>
                <a:buChar char="•"/>
              </a:pPr>
              <a:r>
                <a:rPr lang="en-US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다양한 웨딩 정보 비교&amp;검색을 통해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    편리하게 이용가능</a:t>
              </a:r>
            </a:p>
            <a:p>
              <a:pPr indent="-285750" lvl="0" marL="28575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buClr>
                  <a:srgbClr val="595959"/>
                </a:buClr>
                <a:buSzPct val="100000"/>
                <a:buFont typeface="Arial"/>
                <a:buChar char="•"/>
              </a:pPr>
              <a:r>
                <a:rPr lang="en-US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모바일 청첩장 서비스를 통해 편리하게 공유</a:t>
              </a: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Shape 164"/>
          <p:cNvSpPr/>
          <p:nvPr/>
        </p:nvSpPr>
        <p:spPr>
          <a:xfrm>
            <a:off x="10761552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11476776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1915917" y="4288389"/>
            <a:ext cx="2635198" cy="1262735"/>
          </a:xfrm>
          <a:custGeom>
            <a:pathLst>
              <a:path extrusionOk="0" h="120000" w="120000">
                <a:moveTo>
                  <a:pt x="60000" y="0"/>
                </a:moveTo>
                <a:cubicBezTo>
                  <a:pt x="93137" y="0"/>
                  <a:pt x="120000" y="53725"/>
                  <a:pt x="120000" y="120000"/>
                </a:cubicBezTo>
                <a:lnTo>
                  <a:pt x="104844" y="120000"/>
                </a:lnTo>
                <a:lnTo>
                  <a:pt x="104612" y="110829"/>
                </a:lnTo>
                <a:cubicBezTo>
                  <a:pt x="102316" y="65603"/>
                  <a:pt x="83218" y="30311"/>
                  <a:pt x="60000" y="30311"/>
                </a:cubicBezTo>
                <a:cubicBezTo>
                  <a:pt x="36781" y="30311"/>
                  <a:pt x="17683" y="65603"/>
                  <a:pt x="15387" y="110829"/>
                </a:cubicBezTo>
                <a:lnTo>
                  <a:pt x="15155" y="120000"/>
                </a:lnTo>
                <a:lnTo>
                  <a:pt x="0" y="120000"/>
                </a:lnTo>
                <a:cubicBezTo>
                  <a:pt x="0" y="53725"/>
                  <a:pt x="26862" y="0"/>
                  <a:pt x="60000" y="0"/>
                </a:cubicBezTo>
                <a:close/>
              </a:path>
            </a:pathLst>
          </a:cu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Shape 167"/>
          <p:cNvGrpSpPr/>
          <p:nvPr/>
        </p:nvGrpSpPr>
        <p:grpSpPr>
          <a:xfrm>
            <a:off x="7520038" y="4240170"/>
            <a:ext cx="2635198" cy="1819481"/>
            <a:chOff x="7851224" y="4279907"/>
            <a:chExt cx="2635198" cy="1819481"/>
          </a:xfrm>
        </p:grpSpPr>
        <p:sp>
          <p:nvSpPr>
            <p:cNvPr id="168" name="Shape 168"/>
            <p:cNvSpPr/>
            <p:nvPr/>
          </p:nvSpPr>
          <p:spPr>
            <a:xfrm>
              <a:off x="7851224" y="4279907"/>
              <a:ext cx="2635198" cy="1317599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93137" y="0"/>
                    <a:pt x="120000" y="53725"/>
                    <a:pt x="120000" y="120000"/>
                  </a:cubicBezTo>
                  <a:lnTo>
                    <a:pt x="104844" y="120000"/>
                  </a:lnTo>
                  <a:lnTo>
                    <a:pt x="104612" y="110829"/>
                  </a:lnTo>
                  <a:cubicBezTo>
                    <a:pt x="102316" y="65603"/>
                    <a:pt x="83218" y="30311"/>
                    <a:pt x="60000" y="30311"/>
                  </a:cubicBezTo>
                  <a:cubicBezTo>
                    <a:pt x="36781" y="30311"/>
                    <a:pt x="17683" y="65603"/>
                    <a:pt x="15387" y="110829"/>
                  </a:cubicBezTo>
                  <a:lnTo>
                    <a:pt x="15155" y="120000"/>
                  </a:lnTo>
                  <a:lnTo>
                    <a:pt x="0" y="120000"/>
                  </a:lnTo>
                  <a:cubicBezTo>
                    <a:pt x="0" y="53725"/>
                    <a:pt x="26862" y="0"/>
                    <a:pt x="60000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9" name="Shape 169"/>
            <p:cNvGrpSpPr/>
            <p:nvPr/>
          </p:nvGrpSpPr>
          <p:grpSpPr>
            <a:xfrm>
              <a:off x="8023800" y="4781789"/>
              <a:ext cx="2290046" cy="1317599"/>
              <a:chOff x="8023800" y="4781789"/>
              <a:chExt cx="2290046" cy="1317599"/>
            </a:xfrm>
          </p:grpSpPr>
          <p:pic>
            <p:nvPicPr>
              <p:cNvPr id="170" name="Shape 1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841654" y="4781789"/>
                <a:ext cx="887123" cy="88712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1" name="Shape 171"/>
              <p:cNvSpPr txBox="1"/>
              <p:nvPr/>
            </p:nvSpPr>
            <p:spPr>
              <a:xfrm>
                <a:off x="8023800" y="5730056"/>
                <a:ext cx="229004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rPr>
                  <a:t>사용자</a:t>
                </a:r>
              </a:p>
            </p:txBody>
          </p:sp>
        </p:grpSp>
      </p:grpSp>
      <p:grpSp>
        <p:nvGrpSpPr>
          <p:cNvPr id="172" name="Shape 172"/>
          <p:cNvGrpSpPr/>
          <p:nvPr/>
        </p:nvGrpSpPr>
        <p:grpSpPr>
          <a:xfrm>
            <a:off x="811000" y="1888020"/>
            <a:ext cx="4723951" cy="2261174"/>
            <a:chOff x="1136065" y="1822684"/>
            <a:chExt cx="4452888" cy="2261174"/>
          </a:xfrm>
        </p:grpSpPr>
        <p:sp>
          <p:nvSpPr>
            <p:cNvPr id="173" name="Shape 173"/>
            <p:cNvSpPr/>
            <p:nvPr/>
          </p:nvSpPr>
          <p:spPr>
            <a:xfrm>
              <a:off x="1136065" y="1822684"/>
              <a:ext cx="4452888" cy="1877354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1346364" y="2267976"/>
              <a:ext cx="4230665" cy="18158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-285750" lvl="0" marL="285750" marR="0" rtl="0" algn="l">
                <a:spcBef>
                  <a:spcPts val="0"/>
                </a:spcBef>
                <a:buClr>
                  <a:srgbClr val="595959"/>
                </a:buClr>
                <a:buSzPct val="100000"/>
                <a:buFont typeface="Arial"/>
                <a:buChar char="•"/>
              </a:pPr>
              <a:r>
                <a:rPr lang="en-US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웨딩 업체 : 홍보 할 수 있는 기회</a:t>
              </a:r>
            </a:p>
            <a:p>
              <a:pPr indent="-285750" lvl="0" marL="28575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buClr>
                  <a:srgbClr val="595959"/>
                </a:buClr>
                <a:buSzPct val="100000"/>
                <a:buFont typeface="Arial"/>
                <a:buChar char="•"/>
              </a:pPr>
              <a:r>
                <a:rPr lang="en-US" sz="16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사이트 : 웨딩 정보를 제공하고 청첩장 홍보</a:t>
              </a:r>
            </a:p>
            <a:p>
              <a:pPr indent="-285750" lvl="0" marL="28575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buNone/>
              </a:pPr>
              <a:r>
                <a:t/>
              </a:r>
              <a:endParaRPr sz="1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" name="Shape 175"/>
          <p:cNvGrpSpPr/>
          <p:nvPr/>
        </p:nvGrpSpPr>
        <p:grpSpPr>
          <a:xfrm>
            <a:off x="2088493" y="4790271"/>
            <a:ext cx="2290046" cy="1269380"/>
            <a:chOff x="2088493" y="4790271"/>
            <a:chExt cx="2290046" cy="1269380"/>
          </a:xfrm>
        </p:grpSpPr>
        <p:sp>
          <p:nvSpPr>
            <p:cNvPr id="176" name="Shape 176"/>
            <p:cNvSpPr txBox="1"/>
            <p:nvPr/>
          </p:nvSpPr>
          <p:spPr>
            <a:xfrm>
              <a:off x="2088493" y="5690319"/>
              <a:ext cx="229004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공급자</a:t>
              </a:r>
            </a:p>
          </p:txBody>
        </p:sp>
        <p:pic>
          <p:nvPicPr>
            <p:cNvPr id="177" name="Shape 1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81999" y="4790271"/>
              <a:ext cx="1101269" cy="10177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 txBox="1"/>
          <p:nvPr/>
        </p:nvSpPr>
        <p:spPr>
          <a:xfrm>
            <a:off x="517816" y="526477"/>
            <a:ext cx="8253950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Development environment(개발환경)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Shape 185"/>
          <p:cNvGrpSpPr/>
          <p:nvPr/>
        </p:nvGrpSpPr>
        <p:grpSpPr>
          <a:xfrm>
            <a:off x="884790" y="1834145"/>
            <a:ext cx="10043361" cy="4593095"/>
            <a:chOff x="831152" y="1471721"/>
            <a:chExt cx="10918482" cy="5262315"/>
          </a:xfrm>
        </p:grpSpPr>
        <p:grpSp>
          <p:nvGrpSpPr>
            <p:cNvPr id="186" name="Shape 186"/>
            <p:cNvGrpSpPr/>
            <p:nvPr/>
          </p:nvGrpSpPr>
          <p:grpSpPr>
            <a:xfrm>
              <a:off x="831152" y="1471721"/>
              <a:ext cx="10918482" cy="2635197"/>
              <a:chOff x="86684" y="2323844"/>
              <a:chExt cx="10134184" cy="2635197"/>
            </a:xfrm>
          </p:grpSpPr>
          <p:sp>
            <p:nvSpPr>
              <p:cNvPr id="187" name="Shape 187"/>
              <p:cNvSpPr/>
              <p:nvPr/>
            </p:nvSpPr>
            <p:spPr>
              <a:xfrm rot="10800000">
                <a:off x="7964291" y="3641442"/>
                <a:ext cx="2256577" cy="131759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cubicBezTo>
                      <a:pt x="93137" y="0"/>
                      <a:pt x="120000" y="53725"/>
                      <a:pt x="120000" y="120000"/>
                    </a:cubicBezTo>
                    <a:lnTo>
                      <a:pt x="104844" y="120000"/>
                    </a:lnTo>
                    <a:lnTo>
                      <a:pt x="104612" y="110829"/>
                    </a:lnTo>
                    <a:cubicBezTo>
                      <a:pt x="102316" y="65603"/>
                      <a:pt x="83218" y="30311"/>
                      <a:pt x="60000" y="30311"/>
                    </a:cubicBezTo>
                    <a:cubicBezTo>
                      <a:pt x="36781" y="30311"/>
                      <a:pt x="17683" y="65603"/>
                      <a:pt x="15387" y="110829"/>
                    </a:cubicBezTo>
                    <a:lnTo>
                      <a:pt x="15155" y="120000"/>
                    </a:lnTo>
                    <a:lnTo>
                      <a:pt x="0" y="120000"/>
                    </a:lnTo>
                    <a:cubicBezTo>
                      <a:pt x="0" y="53725"/>
                      <a:pt x="26862" y="0"/>
                      <a:pt x="6000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88" name="Shape 188"/>
              <p:cNvGrpSpPr/>
              <p:nvPr/>
            </p:nvGrpSpPr>
            <p:grpSpPr>
              <a:xfrm>
                <a:off x="86684" y="2323844"/>
                <a:ext cx="8166516" cy="2635197"/>
                <a:chOff x="1308581" y="3494140"/>
                <a:chExt cx="9536738" cy="2635198"/>
              </a:xfrm>
            </p:grpSpPr>
            <p:sp>
              <p:nvSpPr>
                <p:cNvPr id="189" name="Shape 189"/>
                <p:cNvSpPr/>
                <p:nvPr/>
              </p:nvSpPr>
              <p:spPr>
                <a:xfrm>
                  <a:off x="8210121" y="3494140"/>
                  <a:ext cx="2635198" cy="1317599"/>
                </a:xfrm>
                <a:custGeom>
                  <a:pathLst>
                    <a:path extrusionOk="0" h="120000" w="120000">
                      <a:moveTo>
                        <a:pt x="60000" y="0"/>
                      </a:moveTo>
                      <a:cubicBezTo>
                        <a:pt x="93137" y="0"/>
                        <a:pt x="120000" y="53725"/>
                        <a:pt x="120000" y="120000"/>
                      </a:cubicBezTo>
                      <a:lnTo>
                        <a:pt x="104844" y="120000"/>
                      </a:lnTo>
                      <a:lnTo>
                        <a:pt x="104612" y="110829"/>
                      </a:lnTo>
                      <a:cubicBezTo>
                        <a:pt x="102316" y="65603"/>
                        <a:pt x="83218" y="30311"/>
                        <a:pt x="60000" y="30311"/>
                      </a:cubicBezTo>
                      <a:cubicBezTo>
                        <a:pt x="36781" y="30311"/>
                        <a:pt x="17683" y="65603"/>
                        <a:pt x="15387" y="110829"/>
                      </a:cubicBezTo>
                      <a:lnTo>
                        <a:pt x="15155" y="120000"/>
                      </a:lnTo>
                      <a:lnTo>
                        <a:pt x="0" y="120000"/>
                      </a:lnTo>
                      <a:cubicBezTo>
                        <a:pt x="0" y="53725"/>
                        <a:pt x="26862" y="0"/>
                        <a:pt x="6000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0" name="Shape 190"/>
                <p:cNvSpPr/>
                <p:nvPr/>
              </p:nvSpPr>
              <p:spPr>
                <a:xfrm>
                  <a:off x="3608421" y="3494140"/>
                  <a:ext cx="2635198" cy="1317599"/>
                </a:xfrm>
                <a:custGeom>
                  <a:pathLst>
                    <a:path extrusionOk="0" h="120000" w="120000">
                      <a:moveTo>
                        <a:pt x="60000" y="0"/>
                      </a:moveTo>
                      <a:cubicBezTo>
                        <a:pt x="93137" y="0"/>
                        <a:pt x="120000" y="53725"/>
                        <a:pt x="120000" y="120000"/>
                      </a:cubicBezTo>
                      <a:lnTo>
                        <a:pt x="104844" y="120000"/>
                      </a:lnTo>
                      <a:lnTo>
                        <a:pt x="104612" y="110829"/>
                      </a:lnTo>
                      <a:cubicBezTo>
                        <a:pt x="102316" y="65603"/>
                        <a:pt x="83218" y="30311"/>
                        <a:pt x="60000" y="30311"/>
                      </a:cubicBezTo>
                      <a:cubicBezTo>
                        <a:pt x="36781" y="30311"/>
                        <a:pt x="17683" y="65603"/>
                        <a:pt x="15387" y="110829"/>
                      </a:cubicBezTo>
                      <a:lnTo>
                        <a:pt x="15155" y="120000"/>
                      </a:lnTo>
                      <a:lnTo>
                        <a:pt x="0" y="120000"/>
                      </a:lnTo>
                      <a:cubicBezTo>
                        <a:pt x="0" y="53725"/>
                        <a:pt x="26862" y="0"/>
                        <a:pt x="6000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1" name="Shape 191"/>
                <p:cNvSpPr/>
                <p:nvPr/>
              </p:nvSpPr>
              <p:spPr>
                <a:xfrm rot="10800000">
                  <a:off x="1308581" y="4811739"/>
                  <a:ext cx="2635198" cy="1317599"/>
                </a:xfrm>
                <a:custGeom>
                  <a:pathLst>
                    <a:path extrusionOk="0" h="120000" w="120000">
                      <a:moveTo>
                        <a:pt x="60000" y="0"/>
                      </a:moveTo>
                      <a:cubicBezTo>
                        <a:pt x="93137" y="0"/>
                        <a:pt x="120000" y="53725"/>
                        <a:pt x="120000" y="120000"/>
                      </a:cubicBezTo>
                      <a:lnTo>
                        <a:pt x="104844" y="120000"/>
                      </a:lnTo>
                      <a:lnTo>
                        <a:pt x="104612" y="110829"/>
                      </a:lnTo>
                      <a:cubicBezTo>
                        <a:pt x="102316" y="65603"/>
                        <a:pt x="83218" y="30311"/>
                        <a:pt x="60000" y="30311"/>
                      </a:cubicBezTo>
                      <a:cubicBezTo>
                        <a:pt x="36781" y="30311"/>
                        <a:pt x="17683" y="65603"/>
                        <a:pt x="15387" y="110829"/>
                      </a:cubicBezTo>
                      <a:lnTo>
                        <a:pt x="15155" y="120000"/>
                      </a:lnTo>
                      <a:lnTo>
                        <a:pt x="0" y="120000"/>
                      </a:lnTo>
                      <a:cubicBezTo>
                        <a:pt x="0" y="53725"/>
                        <a:pt x="26862" y="0"/>
                        <a:pt x="6000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Shape 192"/>
                <p:cNvSpPr/>
                <p:nvPr/>
              </p:nvSpPr>
              <p:spPr>
                <a:xfrm rot="10800000">
                  <a:off x="5908260" y="4811739"/>
                  <a:ext cx="2635198" cy="1317599"/>
                </a:xfrm>
                <a:custGeom>
                  <a:pathLst>
                    <a:path extrusionOk="0" h="120000" w="120000">
                      <a:moveTo>
                        <a:pt x="60000" y="0"/>
                      </a:moveTo>
                      <a:cubicBezTo>
                        <a:pt x="93137" y="0"/>
                        <a:pt x="120000" y="53725"/>
                        <a:pt x="120000" y="120000"/>
                      </a:cubicBezTo>
                      <a:lnTo>
                        <a:pt x="104844" y="120000"/>
                      </a:lnTo>
                      <a:lnTo>
                        <a:pt x="104612" y="110829"/>
                      </a:lnTo>
                      <a:cubicBezTo>
                        <a:pt x="102316" y="65603"/>
                        <a:pt x="83218" y="30311"/>
                        <a:pt x="60000" y="30311"/>
                      </a:cubicBezTo>
                      <a:cubicBezTo>
                        <a:pt x="36781" y="30311"/>
                        <a:pt x="17683" y="65603"/>
                        <a:pt x="15387" y="110829"/>
                      </a:cubicBezTo>
                      <a:lnTo>
                        <a:pt x="15155" y="120000"/>
                      </a:lnTo>
                      <a:lnTo>
                        <a:pt x="0" y="120000"/>
                      </a:lnTo>
                      <a:cubicBezTo>
                        <a:pt x="0" y="53725"/>
                        <a:pt x="26862" y="0"/>
                        <a:pt x="60000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ctr" bIns="45700" lIns="91425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3" name="Shape 193"/>
              <p:cNvGrpSpPr/>
              <p:nvPr/>
            </p:nvGrpSpPr>
            <p:grpSpPr>
              <a:xfrm>
                <a:off x="86686" y="2323844"/>
                <a:ext cx="8166514" cy="2635197"/>
                <a:chOff x="1308581" y="3494140"/>
                <a:chExt cx="9536737" cy="2635198"/>
              </a:xfrm>
            </p:grpSpPr>
            <p:sp>
              <p:nvSpPr>
                <p:cNvPr id="194" name="Shape 194"/>
                <p:cNvSpPr/>
                <p:nvPr/>
              </p:nvSpPr>
              <p:spPr>
                <a:xfrm>
                  <a:off x="1308581" y="3494140"/>
                  <a:ext cx="2635198" cy="1317599"/>
                </a:xfrm>
                <a:custGeom>
                  <a:pathLst>
                    <a:path extrusionOk="0" h="120000" w="120000">
                      <a:moveTo>
                        <a:pt x="60000" y="0"/>
                      </a:moveTo>
                      <a:cubicBezTo>
                        <a:pt x="93137" y="0"/>
                        <a:pt x="120000" y="53725"/>
                        <a:pt x="120000" y="120000"/>
                      </a:cubicBezTo>
                      <a:lnTo>
                        <a:pt x="104844" y="120000"/>
                      </a:lnTo>
                      <a:lnTo>
                        <a:pt x="104612" y="110829"/>
                      </a:lnTo>
                      <a:cubicBezTo>
                        <a:pt x="102316" y="65603"/>
                        <a:pt x="83218" y="30311"/>
                        <a:pt x="60000" y="30311"/>
                      </a:cubicBezTo>
                      <a:cubicBezTo>
                        <a:pt x="36781" y="30311"/>
                        <a:pt x="17683" y="65603"/>
                        <a:pt x="15387" y="110829"/>
                      </a:cubicBezTo>
                      <a:lnTo>
                        <a:pt x="15155" y="120000"/>
                      </a:lnTo>
                      <a:lnTo>
                        <a:pt x="0" y="120000"/>
                      </a:lnTo>
                      <a:cubicBezTo>
                        <a:pt x="0" y="53725"/>
                        <a:pt x="26862" y="0"/>
                        <a:pt x="60000" y="0"/>
                      </a:cubicBezTo>
                      <a:close/>
                    </a:path>
                  </a:pathLst>
                </a:custGeom>
                <a:solidFill>
                  <a:srgbClr val="1A92B4"/>
                </a:solidFill>
                <a:ln>
                  <a:noFill/>
                </a:ln>
              </p:spPr>
              <p:txBody>
                <a:bodyPr anchorCtr="0" anchor="ctr" bIns="45700" lIns="91425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" name="Shape 195"/>
                <p:cNvSpPr/>
                <p:nvPr/>
              </p:nvSpPr>
              <p:spPr>
                <a:xfrm>
                  <a:off x="5908260" y="3494140"/>
                  <a:ext cx="2635198" cy="1317599"/>
                </a:xfrm>
                <a:custGeom>
                  <a:pathLst>
                    <a:path extrusionOk="0" h="120000" w="120000">
                      <a:moveTo>
                        <a:pt x="60000" y="0"/>
                      </a:moveTo>
                      <a:cubicBezTo>
                        <a:pt x="93137" y="0"/>
                        <a:pt x="120000" y="53725"/>
                        <a:pt x="120000" y="120000"/>
                      </a:cubicBezTo>
                      <a:lnTo>
                        <a:pt x="104844" y="120000"/>
                      </a:lnTo>
                      <a:lnTo>
                        <a:pt x="104612" y="110829"/>
                      </a:lnTo>
                      <a:cubicBezTo>
                        <a:pt x="102316" y="65603"/>
                        <a:pt x="83218" y="30311"/>
                        <a:pt x="60000" y="30311"/>
                      </a:cubicBezTo>
                      <a:cubicBezTo>
                        <a:pt x="36781" y="30311"/>
                        <a:pt x="17683" y="65603"/>
                        <a:pt x="15387" y="110829"/>
                      </a:cubicBezTo>
                      <a:lnTo>
                        <a:pt x="15155" y="120000"/>
                      </a:lnTo>
                      <a:lnTo>
                        <a:pt x="0" y="120000"/>
                      </a:lnTo>
                      <a:cubicBezTo>
                        <a:pt x="0" y="53725"/>
                        <a:pt x="26862" y="0"/>
                        <a:pt x="60000" y="0"/>
                      </a:cubicBezTo>
                      <a:close/>
                    </a:path>
                  </a:pathLst>
                </a:custGeom>
                <a:solidFill>
                  <a:srgbClr val="1A92B4"/>
                </a:solidFill>
                <a:ln>
                  <a:noFill/>
                </a:ln>
              </p:spPr>
              <p:txBody>
                <a:bodyPr anchorCtr="0" anchor="ctr" bIns="45700" lIns="91425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" name="Shape 196"/>
                <p:cNvSpPr/>
                <p:nvPr/>
              </p:nvSpPr>
              <p:spPr>
                <a:xfrm rot="10800000">
                  <a:off x="3608421" y="4811739"/>
                  <a:ext cx="2635198" cy="1317599"/>
                </a:xfrm>
                <a:custGeom>
                  <a:pathLst>
                    <a:path extrusionOk="0" h="120000" w="120000">
                      <a:moveTo>
                        <a:pt x="60000" y="0"/>
                      </a:moveTo>
                      <a:cubicBezTo>
                        <a:pt x="93137" y="0"/>
                        <a:pt x="120000" y="53725"/>
                        <a:pt x="120000" y="120000"/>
                      </a:cubicBezTo>
                      <a:lnTo>
                        <a:pt x="104844" y="120000"/>
                      </a:lnTo>
                      <a:lnTo>
                        <a:pt x="104612" y="110829"/>
                      </a:lnTo>
                      <a:cubicBezTo>
                        <a:pt x="102316" y="65603"/>
                        <a:pt x="83218" y="30311"/>
                        <a:pt x="60000" y="30311"/>
                      </a:cubicBezTo>
                      <a:cubicBezTo>
                        <a:pt x="36781" y="30311"/>
                        <a:pt x="17683" y="65603"/>
                        <a:pt x="15387" y="110829"/>
                      </a:cubicBezTo>
                      <a:lnTo>
                        <a:pt x="15155" y="120000"/>
                      </a:lnTo>
                      <a:lnTo>
                        <a:pt x="0" y="120000"/>
                      </a:lnTo>
                      <a:cubicBezTo>
                        <a:pt x="0" y="53725"/>
                        <a:pt x="26862" y="0"/>
                        <a:pt x="60000" y="0"/>
                      </a:cubicBezTo>
                      <a:close/>
                    </a:path>
                  </a:pathLst>
                </a:custGeom>
                <a:solidFill>
                  <a:srgbClr val="1A92B4"/>
                </a:solidFill>
                <a:ln>
                  <a:noFill/>
                </a:ln>
              </p:spPr>
              <p:txBody>
                <a:bodyPr anchorCtr="0" anchor="ctr" bIns="45700" lIns="91425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7" name="Shape 197"/>
                <p:cNvSpPr/>
                <p:nvPr/>
              </p:nvSpPr>
              <p:spPr>
                <a:xfrm rot="10800000">
                  <a:off x="8210120" y="4811739"/>
                  <a:ext cx="2635198" cy="1317599"/>
                </a:xfrm>
                <a:custGeom>
                  <a:pathLst>
                    <a:path extrusionOk="0" h="120000" w="120000">
                      <a:moveTo>
                        <a:pt x="60000" y="0"/>
                      </a:moveTo>
                      <a:cubicBezTo>
                        <a:pt x="93137" y="0"/>
                        <a:pt x="120000" y="53725"/>
                        <a:pt x="120000" y="120000"/>
                      </a:cubicBezTo>
                      <a:lnTo>
                        <a:pt x="104844" y="120000"/>
                      </a:lnTo>
                      <a:lnTo>
                        <a:pt x="104612" y="110829"/>
                      </a:lnTo>
                      <a:cubicBezTo>
                        <a:pt x="102316" y="65603"/>
                        <a:pt x="83218" y="30311"/>
                        <a:pt x="60000" y="30311"/>
                      </a:cubicBezTo>
                      <a:cubicBezTo>
                        <a:pt x="36781" y="30311"/>
                        <a:pt x="17683" y="65603"/>
                        <a:pt x="15387" y="110829"/>
                      </a:cubicBezTo>
                      <a:lnTo>
                        <a:pt x="15155" y="120000"/>
                      </a:lnTo>
                      <a:lnTo>
                        <a:pt x="0" y="120000"/>
                      </a:lnTo>
                      <a:cubicBezTo>
                        <a:pt x="0" y="53725"/>
                        <a:pt x="26862" y="0"/>
                        <a:pt x="60000" y="0"/>
                      </a:cubicBezTo>
                      <a:close/>
                    </a:path>
                  </a:pathLst>
                </a:custGeom>
                <a:solidFill>
                  <a:srgbClr val="1A92B4"/>
                </a:solidFill>
                <a:ln>
                  <a:noFill/>
                </a:ln>
              </p:spPr>
              <p:txBody>
                <a:bodyPr anchorCtr="0" anchor="ctr" bIns="45700" lIns="91425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8" name="Shape 198"/>
              <p:cNvSpPr/>
              <p:nvPr/>
            </p:nvSpPr>
            <p:spPr>
              <a:xfrm>
                <a:off x="7964291" y="2376392"/>
                <a:ext cx="2256577" cy="1317599"/>
              </a:xfrm>
              <a:custGeom>
                <a:pathLst>
                  <a:path extrusionOk="0" h="120000" w="120000">
                    <a:moveTo>
                      <a:pt x="60000" y="0"/>
                    </a:moveTo>
                    <a:cubicBezTo>
                      <a:pt x="93137" y="0"/>
                      <a:pt x="120000" y="53725"/>
                      <a:pt x="120000" y="120000"/>
                    </a:cubicBezTo>
                    <a:lnTo>
                      <a:pt x="104844" y="120000"/>
                    </a:lnTo>
                    <a:lnTo>
                      <a:pt x="104612" y="110829"/>
                    </a:lnTo>
                    <a:cubicBezTo>
                      <a:pt x="102316" y="65603"/>
                      <a:pt x="83218" y="30311"/>
                      <a:pt x="60000" y="30311"/>
                    </a:cubicBezTo>
                    <a:cubicBezTo>
                      <a:pt x="36781" y="30311"/>
                      <a:pt x="17683" y="65603"/>
                      <a:pt x="15387" y="110829"/>
                    </a:cubicBezTo>
                    <a:lnTo>
                      <a:pt x="15155" y="120000"/>
                    </a:lnTo>
                    <a:lnTo>
                      <a:pt x="0" y="120000"/>
                    </a:lnTo>
                    <a:cubicBezTo>
                      <a:pt x="0" y="53725"/>
                      <a:pt x="26862" y="0"/>
                      <a:pt x="60000" y="0"/>
                    </a:cubicBezTo>
                    <a:close/>
                  </a:path>
                </a:pathLst>
              </a:custGeom>
              <a:solidFill>
                <a:srgbClr val="1A92B4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9" name="Shape 19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66907" y="3259109"/>
                <a:ext cx="1481970" cy="7643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0" name="Shape 20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438042" y="2998561"/>
                <a:ext cx="1352503" cy="13521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1" name="Shape 20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312343" y="2878450"/>
                <a:ext cx="1513917" cy="15139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2" name="Shape 20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51280" y="3053726"/>
                <a:ext cx="1544786" cy="12944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03" name="Shape 2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01233" y="4831292"/>
              <a:ext cx="5848915" cy="1249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Shape 20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063763" y="2229007"/>
              <a:ext cx="1120801" cy="12705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Shape 205"/>
            <p:cNvSpPr/>
            <p:nvPr/>
          </p:nvSpPr>
          <p:spPr>
            <a:xfrm rot="10800000">
              <a:off x="2683664" y="5416437"/>
              <a:ext cx="2512303" cy="1317599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93137" y="0"/>
                    <a:pt x="120000" y="53725"/>
                    <a:pt x="120000" y="120000"/>
                  </a:cubicBezTo>
                  <a:lnTo>
                    <a:pt x="104844" y="120000"/>
                  </a:lnTo>
                  <a:lnTo>
                    <a:pt x="104612" y="110829"/>
                  </a:lnTo>
                  <a:cubicBezTo>
                    <a:pt x="102316" y="65603"/>
                    <a:pt x="83218" y="30311"/>
                    <a:pt x="60000" y="30311"/>
                  </a:cubicBezTo>
                  <a:cubicBezTo>
                    <a:pt x="36781" y="30311"/>
                    <a:pt x="17683" y="65603"/>
                    <a:pt x="15387" y="110829"/>
                  </a:cubicBezTo>
                  <a:lnTo>
                    <a:pt x="15155" y="120000"/>
                  </a:lnTo>
                  <a:lnTo>
                    <a:pt x="0" y="120000"/>
                  </a:lnTo>
                  <a:cubicBezTo>
                    <a:pt x="0" y="53725"/>
                    <a:pt x="26862" y="0"/>
                    <a:pt x="60000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4879295" y="4092800"/>
              <a:ext cx="2461384" cy="1331719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93137" y="0"/>
                    <a:pt x="120000" y="53725"/>
                    <a:pt x="120000" y="120000"/>
                  </a:cubicBezTo>
                  <a:lnTo>
                    <a:pt x="104844" y="120000"/>
                  </a:lnTo>
                  <a:lnTo>
                    <a:pt x="104612" y="110829"/>
                  </a:lnTo>
                  <a:cubicBezTo>
                    <a:pt x="102316" y="65603"/>
                    <a:pt x="83218" y="30311"/>
                    <a:pt x="60000" y="30311"/>
                  </a:cubicBezTo>
                  <a:cubicBezTo>
                    <a:pt x="36781" y="30311"/>
                    <a:pt x="17683" y="65603"/>
                    <a:pt x="15387" y="110829"/>
                  </a:cubicBezTo>
                  <a:lnTo>
                    <a:pt x="15155" y="120000"/>
                  </a:lnTo>
                  <a:lnTo>
                    <a:pt x="0" y="120000"/>
                  </a:lnTo>
                  <a:cubicBezTo>
                    <a:pt x="0" y="53725"/>
                    <a:pt x="26862" y="0"/>
                    <a:pt x="60000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 rot="10800000">
              <a:off x="7024008" y="5393585"/>
              <a:ext cx="2512303" cy="1317599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93137" y="0"/>
                    <a:pt x="120000" y="53725"/>
                    <a:pt x="120000" y="120000"/>
                  </a:cubicBezTo>
                  <a:lnTo>
                    <a:pt x="104844" y="120000"/>
                  </a:lnTo>
                  <a:lnTo>
                    <a:pt x="104612" y="110829"/>
                  </a:lnTo>
                  <a:cubicBezTo>
                    <a:pt x="102316" y="65603"/>
                    <a:pt x="83218" y="30311"/>
                    <a:pt x="60000" y="30311"/>
                  </a:cubicBezTo>
                  <a:cubicBezTo>
                    <a:pt x="36781" y="30311"/>
                    <a:pt x="17683" y="65603"/>
                    <a:pt x="15387" y="110829"/>
                  </a:cubicBezTo>
                  <a:lnTo>
                    <a:pt x="15155" y="120000"/>
                  </a:lnTo>
                  <a:lnTo>
                    <a:pt x="0" y="120000"/>
                  </a:lnTo>
                  <a:cubicBezTo>
                    <a:pt x="0" y="53725"/>
                    <a:pt x="26862" y="0"/>
                    <a:pt x="60000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7015795" y="4104226"/>
              <a:ext cx="2515315" cy="1317599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93137" y="0"/>
                    <a:pt x="120000" y="53725"/>
                    <a:pt x="120000" y="120000"/>
                  </a:cubicBezTo>
                  <a:lnTo>
                    <a:pt x="104844" y="120000"/>
                  </a:lnTo>
                  <a:lnTo>
                    <a:pt x="104612" y="110829"/>
                  </a:lnTo>
                  <a:cubicBezTo>
                    <a:pt x="102316" y="65603"/>
                    <a:pt x="83218" y="30311"/>
                    <a:pt x="60000" y="30311"/>
                  </a:cubicBezTo>
                  <a:cubicBezTo>
                    <a:pt x="36781" y="30311"/>
                    <a:pt x="17683" y="65603"/>
                    <a:pt x="15387" y="110829"/>
                  </a:cubicBezTo>
                  <a:lnTo>
                    <a:pt x="15155" y="120000"/>
                  </a:lnTo>
                  <a:lnTo>
                    <a:pt x="0" y="120000"/>
                  </a:lnTo>
                  <a:cubicBezTo>
                    <a:pt x="0" y="53725"/>
                    <a:pt x="26862" y="0"/>
                    <a:pt x="6000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 rot="10800000">
              <a:off x="4879294" y="5393580"/>
              <a:ext cx="2461385" cy="1317599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93137" y="0"/>
                    <a:pt x="120000" y="53725"/>
                    <a:pt x="120000" y="120000"/>
                  </a:cubicBezTo>
                  <a:lnTo>
                    <a:pt x="104844" y="120000"/>
                  </a:lnTo>
                  <a:lnTo>
                    <a:pt x="104612" y="110829"/>
                  </a:lnTo>
                  <a:cubicBezTo>
                    <a:pt x="102316" y="65603"/>
                    <a:pt x="83218" y="30311"/>
                    <a:pt x="60000" y="30311"/>
                  </a:cubicBezTo>
                  <a:cubicBezTo>
                    <a:pt x="36781" y="30311"/>
                    <a:pt x="17683" y="65603"/>
                    <a:pt x="15387" y="110829"/>
                  </a:cubicBezTo>
                  <a:lnTo>
                    <a:pt x="15155" y="120000"/>
                  </a:lnTo>
                  <a:lnTo>
                    <a:pt x="0" y="120000"/>
                  </a:lnTo>
                  <a:cubicBezTo>
                    <a:pt x="0" y="53725"/>
                    <a:pt x="26862" y="0"/>
                    <a:pt x="6000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2683663" y="4079921"/>
              <a:ext cx="2505030" cy="1336516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93137" y="0"/>
                    <a:pt x="120000" y="53725"/>
                    <a:pt x="120000" y="120000"/>
                  </a:cubicBezTo>
                  <a:lnTo>
                    <a:pt x="104844" y="120000"/>
                  </a:lnTo>
                  <a:lnTo>
                    <a:pt x="104612" y="110829"/>
                  </a:lnTo>
                  <a:cubicBezTo>
                    <a:pt x="102316" y="65603"/>
                    <a:pt x="83218" y="30311"/>
                    <a:pt x="60000" y="30311"/>
                  </a:cubicBezTo>
                  <a:cubicBezTo>
                    <a:pt x="36781" y="30311"/>
                    <a:pt x="17683" y="65603"/>
                    <a:pt x="15387" y="110829"/>
                  </a:cubicBezTo>
                  <a:lnTo>
                    <a:pt x="15155" y="120000"/>
                  </a:lnTo>
                  <a:lnTo>
                    <a:pt x="0" y="120000"/>
                  </a:lnTo>
                  <a:cubicBezTo>
                    <a:pt x="0" y="53725"/>
                    <a:pt x="26862" y="0"/>
                    <a:pt x="6000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570296" y="479256"/>
            <a:ext cx="7030001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WBS(Work Breakdown Structure)</a:t>
            </a:r>
          </a:p>
        </p:txBody>
      </p:sp>
      <p:sp>
        <p:nvSpPr>
          <p:cNvPr id="216" name="Shape 216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  매우 높은 신뢰도로 생성된 설명"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10" y="1353853"/>
            <a:ext cx="11800534" cy="4624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570296" y="479256"/>
            <a:ext cx="7127720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ERD(Entity Relationship Diagram)</a:t>
            </a:r>
          </a:p>
        </p:txBody>
      </p:sp>
      <p:sp>
        <p:nvSpPr>
          <p:cNvPr id="224" name="Shape 224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296" y="1191568"/>
            <a:ext cx="10818572" cy="532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570296" y="479256"/>
            <a:ext cx="481704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ERD(회원 관리 데이터)</a:t>
            </a:r>
          </a:p>
        </p:txBody>
      </p:sp>
      <p:sp>
        <p:nvSpPr>
          <p:cNvPr id="232" name="Shape 232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510" y="1586039"/>
            <a:ext cx="11714887" cy="508832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570296" y="4321147"/>
            <a:ext cx="5112319" cy="1611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rgbClr val="28403B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28403B"/>
                </a:solidFill>
                <a:latin typeface="Arial"/>
                <a:ea typeface="Arial"/>
                <a:cs typeface="Arial"/>
                <a:sym typeface="Arial"/>
              </a:rPr>
              <a:t>COMMON TABLE : 기본 정보 테이블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2840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rgbClr val="28403B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28403B"/>
                </a:solidFill>
                <a:latin typeface="Arial"/>
                <a:ea typeface="Arial"/>
                <a:cs typeface="Arial"/>
                <a:sym typeface="Arial"/>
              </a:rPr>
              <a:t>MEMBER TABLE : 회원 추가 정보 테이블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2000">
              <a:solidFill>
                <a:srgbClr val="2840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rgbClr val="28403B"/>
              </a:buClr>
              <a:buSzPct val="100000"/>
              <a:buFont typeface="Noto Sans Symbols"/>
              <a:buChar char="✓"/>
            </a:pPr>
            <a:r>
              <a:rPr lang="en-US" sz="2000">
                <a:solidFill>
                  <a:srgbClr val="28403B"/>
                </a:solidFill>
                <a:latin typeface="Arial"/>
                <a:ea typeface="Arial"/>
                <a:cs typeface="Arial"/>
                <a:sym typeface="Arial"/>
              </a:rPr>
              <a:t>EXTRA TABLE : 웨딩 정보 추가 테이블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570296" y="479256"/>
            <a:ext cx="4875053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ERD(회원 정보 데이터)</a:t>
            </a:r>
          </a:p>
        </p:txBody>
      </p:sp>
      <p:sp>
        <p:nvSpPr>
          <p:cNvPr id="241" name="Shape 241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  높은 신뢰도로 생성된 설명" id="243" name="Shape 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577" y="1547808"/>
            <a:ext cx="11436154" cy="496591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7787611" y="2002203"/>
            <a:ext cx="4424288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RESERVATION TABLE : 예약 테이블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BOOKMARK TABLE : 즐겨 찾기 테이블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BLACKLIST TABLE : 블랙리스트 테이블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REPORT TABLE : 신고하기 테이블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ERD(게시판 데이터)</a:t>
            </a:r>
          </a:p>
        </p:txBody>
      </p:sp>
      <p:sp>
        <p:nvSpPr>
          <p:cNvPr id="250" name="Shape 250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900" y="1634754"/>
            <a:ext cx="10965219" cy="45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979136" y="4150990"/>
            <a:ext cx="428822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BOARD TABLE : 공지사항 테이블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REVIEW TABLE : 후기 테이블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QNA TABLE : 질문과 답변 테이블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UPLOAD TABLE : 사진 업로드 테이블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ERD(청첩장 데이터)</a:t>
            </a:r>
          </a:p>
        </p:txBody>
      </p:sp>
      <p:sp>
        <p:nvSpPr>
          <p:cNvPr id="259" name="Shape 259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  매우 높은 신뢰도로 생성된 설명"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19" y="1850728"/>
            <a:ext cx="8646069" cy="358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6648915" y="5060257"/>
            <a:ext cx="4034325" cy="910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INVITATION TABLE : 청첩장 테이블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sz="18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✓"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COMMENT TABLE : 방명록 테이블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9593" y="0"/>
            <a:ext cx="6073140" cy="599055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/>
          <p:nvPr/>
        </p:nvSpPr>
        <p:spPr>
          <a:xfrm>
            <a:off x="6115050" y="0"/>
            <a:ext cx="715224" cy="1484313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/>
          <p:nvPr/>
        </p:nvSpPr>
        <p:spPr>
          <a:xfrm>
            <a:off x="453186" y="782582"/>
            <a:ext cx="3267279" cy="68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4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2651256" y="1484313"/>
            <a:ext cx="3329540" cy="4438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1. A general outline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2. Implementation function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3. Design Focus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4. Development environment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5. WBS(Work Breakdown Structure)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6. ERD(Entity Relationship Diagram) 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7. Class Diagram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8. Group Member and Roles</a:t>
            </a: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9. Schedule</a:t>
            </a:r>
          </a:p>
        </p:txBody>
      </p:sp>
      <p:sp>
        <p:nvSpPr>
          <p:cNvPr id="57" name="Shape 57"/>
          <p:cNvSpPr/>
          <p:nvPr/>
        </p:nvSpPr>
        <p:spPr>
          <a:xfrm>
            <a:off x="5399826" y="1484313"/>
            <a:ext cx="715224" cy="305731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570296" y="479256"/>
            <a:ext cx="696969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Class Diagram (기본 정보 클래스)</a:t>
            </a:r>
          </a:p>
        </p:txBody>
      </p:sp>
      <p:sp>
        <p:nvSpPr>
          <p:cNvPr id="268" name="Shape 268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  매우 높은 신뢰도로 생성된 설명"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124" y="1158060"/>
            <a:ext cx="9692964" cy="5570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Class Diagram (회원 정보 클래스)</a:t>
            </a:r>
          </a:p>
        </p:txBody>
      </p:sp>
      <p:sp>
        <p:nvSpPr>
          <p:cNvPr id="276" name="Shape 276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, 실내, 벽, 컴퓨터이(가) 표시된 사진  매우 높은 신뢰도로 생성된 설명"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431" y="1414888"/>
            <a:ext cx="9798158" cy="499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Class Diagram (업체 정보 클래스)</a:t>
            </a:r>
          </a:p>
        </p:txBody>
      </p:sp>
      <p:sp>
        <p:nvSpPr>
          <p:cNvPr id="284" name="Shape 284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실내, 테이블, 벽, 스크린샷이(가) 표시된 사진  높은 신뢰도로 생성된 설명"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522" y="1294725"/>
            <a:ext cx="10963438" cy="5238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570296" y="479256"/>
            <a:ext cx="6543779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Class Diagram (게시판 클래스)</a:t>
            </a:r>
          </a:p>
        </p:txBody>
      </p:sp>
      <p:sp>
        <p:nvSpPr>
          <p:cNvPr id="292" name="Shape 292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벽, 실내, 스크린샷이(가) 표시된 사진  높은 신뢰도로 생성된 설명" id="294" name="Shape 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652" y="1367553"/>
            <a:ext cx="10711939" cy="475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570296" y="479256"/>
            <a:ext cx="7383753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Class Diagram (질문&amp;답변 클래스)</a:t>
            </a:r>
          </a:p>
        </p:txBody>
      </p:sp>
      <p:sp>
        <p:nvSpPr>
          <p:cNvPr id="300" name="Shape 300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  매우 높은 신뢰도로 생성된 설명" id="302" name="Shape 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915" y="1553670"/>
            <a:ext cx="10856410" cy="491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570296" y="479256"/>
            <a:ext cx="608211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Class Diagram (후기 클래스)</a:t>
            </a:r>
          </a:p>
        </p:txBody>
      </p:sp>
      <p:sp>
        <p:nvSpPr>
          <p:cNvPr id="308" name="Shape 308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019" y="1513211"/>
            <a:ext cx="10754059" cy="468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570296" y="479256"/>
            <a:ext cx="7994496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Class Diagram (청첩장 / 신고 클래스)</a:t>
            </a:r>
          </a:p>
        </p:txBody>
      </p:sp>
      <p:sp>
        <p:nvSpPr>
          <p:cNvPr id="316" name="Shape 316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639" y="1359462"/>
            <a:ext cx="10749982" cy="478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570296" y="479256"/>
            <a:ext cx="608211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Class Diagram (유틸 클래스)</a:t>
            </a:r>
          </a:p>
        </p:txBody>
      </p:sp>
      <p:sp>
        <p:nvSpPr>
          <p:cNvPr id="324" name="Shape 324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스크린샷이(가) 표시된 사진  매우 높은 신뢰도로 생성된 설명" id="326" name="Shape 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591" y="1336675"/>
            <a:ext cx="10754607" cy="5197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Shape 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980" y="1784449"/>
            <a:ext cx="4330664" cy="401618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/>
          <p:nvPr/>
        </p:nvSpPr>
        <p:spPr>
          <a:xfrm>
            <a:off x="-9244" y="178444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705980" y="131366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625005" y="457635"/>
            <a:ext cx="5628336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Group Member and Roles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6253341" y="1784449"/>
            <a:ext cx="190468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조은비</a:t>
            </a: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SNS 공유</a:t>
            </a: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8538356" y="1793564"/>
            <a:ext cx="19399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반응형 웹</a:t>
            </a: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검색 기능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6253341" y="2826973"/>
            <a:ext cx="264207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박재하</a:t>
            </a: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결제</a:t>
            </a: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로그인/회원가입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8538356" y="2836088"/>
            <a:ext cx="21707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사진 업로드</a:t>
            </a: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MYPAGE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6253341" y="3869497"/>
            <a:ext cx="249299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이응진</a:t>
            </a: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전화/메일 연결</a:t>
            </a: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QR코드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8538356" y="3878612"/>
            <a:ext cx="19399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반응형 웹</a:t>
            </a: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비교 기능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6253341" y="4912021"/>
            <a:ext cx="21707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정도원</a:t>
            </a: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지도</a:t>
            </a: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실시간 채팅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8538356" y="4921136"/>
            <a:ext cx="24016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0"/>
              </a:spcBef>
              <a:buClr>
                <a:srgbClr val="262626"/>
              </a:buClr>
              <a:buSzPct val="100000"/>
              <a:buFont typeface="Noto Sans Symbols"/>
              <a:buChar char="➢"/>
            </a:pPr>
            <a:r>
              <a:rPr b="0" i="0" lang="en-US" sz="1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동영상 업로드</a:t>
            </a:r>
          </a:p>
          <a:p>
            <a:pPr indent="0" lvl="1" marL="45720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/>
        </p:nvSpPr>
        <p:spPr>
          <a:xfrm>
            <a:off x="570296" y="479256"/>
            <a:ext cx="4998019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Schedule (일정 계획표)</a:t>
            </a:r>
            <a:r>
              <a:rPr lang="en-US" sz="3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10781451" y="789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0" name="Shape 350"/>
          <p:cNvGraphicFramePr/>
          <p:nvPr/>
        </p:nvGraphicFramePr>
        <p:xfrm>
          <a:off x="749874" y="1261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{01E5C3A3-A220-4491-8CCF-53CD01CDD20C}</a:tableStyleId>
              </a:tblPr>
              <a:tblGrid>
                <a:gridCol w="1046850"/>
                <a:gridCol w="1133875"/>
                <a:gridCol w="392950"/>
                <a:gridCol w="412400"/>
                <a:gridCol w="412400"/>
                <a:gridCol w="412400"/>
                <a:gridCol w="412400"/>
                <a:gridCol w="415800"/>
                <a:gridCol w="415800"/>
                <a:gridCol w="415800"/>
                <a:gridCol w="415800"/>
                <a:gridCol w="415800"/>
                <a:gridCol w="415800"/>
                <a:gridCol w="415800"/>
                <a:gridCol w="415800"/>
                <a:gridCol w="415800"/>
                <a:gridCol w="415800"/>
                <a:gridCol w="415800"/>
                <a:gridCol w="415800"/>
                <a:gridCol w="415800"/>
                <a:gridCol w="415800"/>
                <a:gridCol w="415800"/>
              </a:tblGrid>
              <a:tr h="322425">
                <a:tc gridSpan="2"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/>
                        <a:t>개발내용</a:t>
                      </a:r>
                    </a:p>
                  </a:txBody>
                  <a:tcPr marT="45725" marB="45725" marR="91450" marL="91450">
                    <a:solidFill>
                      <a:srgbClr val="1A92B4"/>
                    </a:solidFill>
                  </a:tcPr>
                </a:tc>
                <a:tc rowSpan="2" hMerge="1"/>
                <a:tc gridSpan="20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/>
                        <a:t>일정</a:t>
                      </a:r>
                    </a:p>
                  </a:txBody>
                  <a:tcPr marT="45725" marB="45725" marR="91450" marL="91450">
                    <a:solidFill>
                      <a:srgbClr val="1A92B4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22425">
                <a:tc gridSpan="2" vMerge="1"/>
                <a:tc hMerge="1" vMerge="1"/>
                <a:tc grid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/>
                        <a:t>1주차</a:t>
                      </a:r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grid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/>
                        <a:t>2주차</a:t>
                      </a:r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grid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/>
                        <a:t>3주차</a:t>
                      </a:r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  <a:tc grid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/>
                        <a:t>4주차</a:t>
                      </a:r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  <a:tc hMerge="1"/>
              </a:tr>
              <a:tr h="322425">
                <a:tc rowSpan="5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/>
                        <a:t>설계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/>
                        <a:t>및</a:t>
                      </a: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/>
                        <a:t>기획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cap="none" strike="noStrike"/>
                        <a:t>주제 선정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</a:tr>
              <a:tr h="3224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cap="none" strike="noStrike"/>
                        <a:t>기능 기획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</a:tr>
              <a:tr h="3224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-7620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200" u="none" cap="none" strike="noStrike"/>
                        <a:t>DB&amp;Class 설계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EDEDE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</a:tr>
              <a:tr h="3224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-8255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en-US" sz="1300" u="none" cap="none" strike="noStrike"/>
                        <a:t>Diagram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DBDBD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rgbClr val="BBD6EE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</a:tr>
              <a:tr h="3224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cap="none" strike="noStrike"/>
                        <a:t>DB 구축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</a:tr>
              <a:tr h="322425">
                <a:tc rowSpan="3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/>
                        <a:t>구현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cap="none" strike="noStrike"/>
                        <a:t>기능구현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rgbClr val="BBD6EE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rgbClr val="BBD6EE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rgbClr val="BBD6EE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rgbClr val="BBD6EE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rgbClr val="BBD6EE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rgbClr val="BBD6EE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rgbClr val="BBD6EE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</a:tr>
              <a:tr h="3224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cap="none" strike="noStrike"/>
                        <a:t>UI구현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</a:tr>
              <a:tr h="3224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cap="none" strike="noStrike"/>
                        <a:t>통합 구현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</a:tr>
              <a:tr h="322425">
                <a:tc rowSpan="4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800" u="none" cap="none" strike="noStrike"/>
                        <a:t>테스트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cap="none" strike="noStrike"/>
                        <a:t>중간테스트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rgbClr val="BBD6EE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rgbClr val="BBD6EE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</a:tr>
              <a:tr h="3224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cap="none" strike="noStrike"/>
                        <a:t>1차 수정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</a:tr>
              <a:tr h="3224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cap="none" strike="noStrike"/>
                        <a:t>최종 테스트 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F2F2F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</a:tr>
              <a:tr h="3224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cap="none" strike="noStrike"/>
                        <a:t>최종 수정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rgbClr val="BB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 u="sng" cap="none" strike="noStrike"/>
                    </a:p>
                  </a:txBody>
                  <a:tcPr marT="45725" marB="45725" marR="91450" marL="91450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2192000" cy="330004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535507" y="3939361"/>
            <a:ext cx="4985183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 General Outline(개요)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1305513" y="4785709"/>
            <a:ext cx="9384065" cy="1356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결혼 준비 시 필요한 웨딩 홀의 정보를 한눈에 찾아 </a:t>
            </a:r>
            <a:r>
              <a:rPr b="0" i="0" lang="en-US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비교&amp;검색</a:t>
            </a:r>
            <a:r>
              <a:rPr b="0" i="0" lang="en-US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할 수 있고, </a:t>
            </a: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청첩장을 </a:t>
            </a:r>
            <a:r>
              <a:rPr b="0" i="0" lang="en-US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모바일 청첩장 서비스</a:t>
            </a:r>
            <a:r>
              <a:rPr b="0" i="0" lang="en-US" sz="2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로 이용 할 수 있는 편리한 웹사이트. </a:t>
            </a:r>
          </a:p>
        </p:txBody>
      </p:sp>
      <p:sp>
        <p:nvSpPr>
          <p:cNvPr id="65" name="Shape 65"/>
          <p:cNvSpPr/>
          <p:nvPr/>
        </p:nvSpPr>
        <p:spPr>
          <a:xfrm>
            <a:off x="10761552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1476776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4055416" y="4210540"/>
            <a:ext cx="4008149" cy="70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lang="en-US" sz="4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Wedding Form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5446174" y="4891633"/>
            <a:ext cx="12266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-The End-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967129" y="1219012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" name="Shape 358"/>
          <p:cNvGrpSpPr/>
          <p:nvPr/>
        </p:nvGrpSpPr>
        <p:grpSpPr>
          <a:xfrm>
            <a:off x="0" y="1824152"/>
            <a:ext cx="12192000" cy="1520982"/>
            <a:chOff x="0" y="1801527"/>
            <a:chExt cx="12192000" cy="1520982"/>
          </a:xfrm>
        </p:grpSpPr>
        <p:sp>
          <p:nvSpPr>
            <p:cNvPr id="359" name="Shape 359"/>
            <p:cNvSpPr/>
            <p:nvPr/>
          </p:nvSpPr>
          <p:spPr>
            <a:xfrm>
              <a:off x="11476776" y="1801527"/>
              <a:ext cx="715224" cy="1520982"/>
            </a:xfrm>
            <a:prstGeom prst="rect">
              <a:avLst/>
            </a:prstGeom>
            <a:solidFill>
              <a:srgbClr val="1A92B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0" y="1801527"/>
              <a:ext cx="715224" cy="1520982"/>
            </a:xfrm>
            <a:prstGeom prst="rect">
              <a:avLst/>
            </a:prstGeom>
            <a:solidFill>
              <a:srgbClr val="1A92B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224" y="1824152"/>
            <a:ext cx="10743617" cy="152019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4690910" y="1393358"/>
            <a:ext cx="2737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Thank you for listening presentation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Implementation function(구현 기능)</a:t>
            </a:r>
          </a:p>
        </p:txBody>
      </p:sp>
      <p:sp>
        <p:nvSpPr>
          <p:cNvPr id="72" name="Shape 72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" name="Shape 75"/>
          <p:cNvGrpSpPr/>
          <p:nvPr/>
        </p:nvGrpSpPr>
        <p:grpSpPr>
          <a:xfrm>
            <a:off x="865024" y="2408232"/>
            <a:ext cx="3376615" cy="2708480"/>
            <a:chOff x="1069512" y="1620962"/>
            <a:chExt cx="2035339" cy="2201411"/>
          </a:xfrm>
        </p:grpSpPr>
        <p:sp>
          <p:nvSpPr>
            <p:cNvPr id="76" name="Shape 76"/>
            <p:cNvSpPr txBox="1"/>
            <p:nvPr/>
          </p:nvSpPr>
          <p:spPr>
            <a:xfrm>
              <a:off x="1069512" y="3579111"/>
              <a:ext cx="2035339" cy="243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en-US" sz="14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청첩장</a:t>
              </a:r>
            </a:p>
          </p:txBody>
        </p:sp>
        <p:sp>
          <p:nvSpPr>
            <p:cNvPr id="77" name="Shape 77"/>
            <p:cNvSpPr/>
            <p:nvPr/>
          </p:nvSpPr>
          <p:spPr>
            <a:xfrm>
              <a:off x="1364986" y="1620962"/>
              <a:ext cx="1444394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49615" y="1975452"/>
              <a:ext cx="816190" cy="10842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Shape 79"/>
          <p:cNvSpPr txBox="1"/>
          <p:nvPr/>
        </p:nvSpPr>
        <p:spPr>
          <a:xfrm>
            <a:off x="4909692" y="2579034"/>
            <a:ext cx="2651485" cy="2222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반응형 웹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6E6E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네비게이션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6E6E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SNS 공유 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6E6E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전화 / 메일 연결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8117034" y="2557975"/>
            <a:ext cx="2973380" cy="2224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결제 시스템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6E6E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사진/동영상 업로드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6E6E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QR코드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6E6E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캘린더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581" y="1434804"/>
            <a:ext cx="2857271" cy="398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4943" y="1402683"/>
            <a:ext cx="2827171" cy="4003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6035" y="1434789"/>
            <a:ext cx="2807029" cy="393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0516" y="1459089"/>
            <a:ext cx="2730984" cy="393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0288" y="1450142"/>
            <a:ext cx="2721001" cy="394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2640" y="1459106"/>
            <a:ext cx="2917431" cy="406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Implementation function(구현 기능)</a:t>
            </a:r>
          </a:p>
        </p:txBody>
      </p:sp>
      <p:sp>
        <p:nvSpPr>
          <p:cNvPr id="106" name="Shape 106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Shape 109"/>
          <p:cNvGrpSpPr/>
          <p:nvPr/>
        </p:nvGrpSpPr>
        <p:grpSpPr>
          <a:xfrm>
            <a:off x="1473062" y="2192235"/>
            <a:ext cx="3070186" cy="2687355"/>
            <a:chOff x="4131940" y="1623447"/>
            <a:chExt cx="2117686" cy="2162600"/>
          </a:xfrm>
        </p:grpSpPr>
        <p:sp>
          <p:nvSpPr>
            <p:cNvPr id="110" name="Shape 110"/>
            <p:cNvSpPr/>
            <p:nvPr/>
          </p:nvSpPr>
          <p:spPr>
            <a:xfrm>
              <a:off x="4372872" y="1623447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4131940" y="3545503"/>
              <a:ext cx="2117686" cy="2405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b="0" i="0" lang="en-US" sz="14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웨딩 검색</a:t>
              </a:r>
            </a:p>
          </p:txBody>
        </p:sp>
        <p:pic>
          <p:nvPicPr>
            <p:cNvPr id="112" name="Shape 1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09875" y="2054417"/>
              <a:ext cx="827500" cy="10069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Shape 113"/>
          <p:cNvSpPr txBox="1"/>
          <p:nvPr/>
        </p:nvSpPr>
        <p:spPr>
          <a:xfrm>
            <a:off x="5227934" y="3027083"/>
            <a:ext cx="5417108" cy="1000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SQL문을 활용한 다양한 비교&amp;검색 기능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6E6E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buClr>
                <a:srgbClr val="6E6E6E"/>
              </a:buClr>
              <a:buSzPct val="100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6E6E6E"/>
                </a:solidFill>
                <a:latin typeface="Arial"/>
                <a:ea typeface="Arial"/>
                <a:cs typeface="Arial"/>
                <a:sym typeface="Arial"/>
              </a:rPr>
              <a:t>찾은 정보를 지도로 제공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008" y="1991617"/>
            <a:ext cx="6662124" cy="3077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6384" y="765888"/>
            <a:ext cx="3078695" cy="29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8579" y="3594230"/>
            <a:ext cx="3131477" cy="2838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014810"/>
            <a:ext cx="5812085" cy="552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581" y="1967503"/>
            <a:ext cx="5763517" cy="2618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한컴오피스">
  <a:themeElements>
    <a:clrScheme name="한컴오피스">
      <a:dk1>
        <a:srgbClr val="000000"/>
      </a:dk1>
      <a:lt1>
        <a:srgbClr val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